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77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011"/>
    <a:srgbClr val="DE7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45CC-C204-46CD-889C-844B3C5E794E}" type="datetimeFigureOut">
              <a:rPr lang="fr-FR" smtClean="0"/>
              <a:t>30/01/2020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5BAEA-3D98-4FCF-8EDB-D990F3FD54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23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C0E9580-D050-468A-9685-D827D1D6FC20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577E-8B77-4E96-856F-BC0A6EDA3A03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483E-CAAF-4056-B3E4-723E53AF6D46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96CC-97F8-4540-B818-44C546B9044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6F4D-DDD5-417B-80D4-FB4BC9DF5F6E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C9BA-323D-463D-A75F-6B90D58A6AD3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E5C-021C-430D-8496-96E92DF164BF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8739-CBC8-4929-81EC-460FE568EFCF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C405-EE13-47BA-812B-ADFD1614829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126C-EA88-4371-977D-2F68E8E3C74B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B9A3-345C-4A1B-9943-5728F45F2015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D607D-0757-49F4-AA85-3F2A80539760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F5F6-3114-43C2-AC6B-C64BB1AEDC66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60B0-E4D4-4EB1-80B8-D831327A5CAC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F4BE-58FD-4699-9E60-F32CDBF63B39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413C-D0DB-484B-9BB8-501FAA1736EE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0E50-5469-4F8C-A4AF-DB7D43D803B9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3835F6EF-180F-44B7-9DC1-7065E14374C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.wikipedia.org/wiki/Bolt_(entreprise)#cite_note-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514">
            <a:off x="189264" y="155844"/>
            <a:ext cx="1893952" cy="597490"/>
          </a:xfrm>
          <a:prstGeom prst="rect">
            <a:avLst/>
          </a:prstGeom>
          <a:noFill/>
          <a:effectLst>
            <a:glow rad="50800">
              <a:schemeClr val="bg1">
                <a:alpha val="34000"/>
              </a:schemeClr>
            </a:glow>
            <a:outerShdw blurRad="241300" dist="25400" dir="4680000" sx="101000" sy="101000" algn="ctr" rotWithShape="0">
              <a:schemeClr val="bg1"/>
            </a:outerShdw>
            <a:softEdge rad="0"/>
          </a:effectLst>
        </p:spPr>
      </p:pic>
      <p:sp>
        <p:nvSpPr>
          <p:cNvPr id="5" name="Rectangle 4"/>
          <p:cNvSpPr/>
          <p:nvPr/>
        </p:nvSpPr>
        <p:spPr>
          <a:xfrm rot="21391789">
            <a:off x="2186610" y="539931"/>
            <a:ext cx="6103950" cy="92333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endParaRPr lang="en-US" altLang="ko-KR" sz="54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21415158">
            <a:off x="2124270" y="2838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/>
              <a:t>PROJET PI-DEV</a:t>
            </a:r>
            <a:br>
              <a:rPr lang="fr-FR" sz="3600" i="1" dirty="0"/>
            </a:br>
            <a:r>
              <a:rPr lang="fr-FR" sz="3600" i="1" dirty="0" smtClean="0"/>
              <a:t>Driver</a:t>
            </a:r>
            <a:endParaRPr lang="fr-FR" sz="3600" i="1" dirty="0"/>
          </a:p>
        </p:txBody>
      </p:sp>
      <p:sp>
        <p:nvSpPr>
          <p:cNvPr id="7" name="Ellipse 6"/>
          <p:cNvSpPr/>
          <p:nvPr/>
        </p:nvSpPr>
        <p:spPr>
          <a:xfrm>
            <a:off x="2096420" y="1428206"/>
            <a:ext cx="1430552" cy="13923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2277291" y="4736232"/>
            <a:ext cx="1471749" cy="137595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2612565" y="3072058"/>
            <a:ext cx="1471749" cy="137595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6909000" y="1194275"/>
            <a:ext cx="1471749" cy="137595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6483538" y="2836954"/>
            <a:ext cx="1471749" cy="137595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7341326" y="4448012"/>
            <a:ext cx="1471749" cy="137595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 rot="21425716">
            <a:off x="-591423" y="1976818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Med Iyadh </a:t>
            </a:r>
            <a:r>
              <a:rPr lang="en-US" altLang="ko-KR" sz="2400" b="1" i="1" dirty="0" err="1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T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ajouri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 rot="21425716">
            <a:off x="-422198" y="3656677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Med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Aymen</a:t>
            </a:r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Barhoumi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 rot="21425716">
            <a:off x="-439024" y="5359045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Alaa</a:t>
            </a:r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Dachraoui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 rot="21425716">
            <a:off x="7350618" y="1595142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Med Aziz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Bousselmi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 rot="21425716">
            <a:off x="6772768" y="3225298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Mehdi 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Hechemi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 rot="21425716">
            <a:off x="7542205" y="4905155"/>
            <a:ext cx="3743927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Samy</a:t>
            </a:r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Bejaoui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1425716">
            <a:off x="3300307" y="1778265"/>
            <a:ext cx="3743927" cy="830997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Réalisé</a:t>
            </a:r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altLang="ko-KR" sz="2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par</a:t>
            </a:r>
            <a:endParaRPr lang="en-US" altLang="ko-KR" sz="2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6333">
            <a:off x="4203891" y="2442885"/>
            <a:ext cx="2238447" cy="22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5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583475"/>
            <a:ext cx="11668125" cy="1018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1" y="-3265"/>
            <a:ext cx="1166812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Critiques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12" name="Imag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1" y="1515877"/>
            <a:ext cx="3383220" cy="824364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41" y="3376492"/>
            <a:ext cx="3781880" cy="2780468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41" y="391886"/>
            <a:ext cx="3706496" cy="2828109"/>
          </a:xfrm>
          <a:prstGeom prst="rect">
            <a:avLst/>
          </a:prstGeom>
        </p:spPr>
      </p:pic>
      <p:pic>
        <p:nvPicPr>
          <p:cNvPr id="21" name="Image 2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" y="1262697"/>
            <a:ext cx="3401695" cy="4267245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1" y="2426062"/>
            <a:ext cx="3516630" cy="310388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0" y="5748626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2804159"/>
            <a:ext cx="8534400" cy="9530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2214769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2412897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Problématique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63" y="1540317"/>
            <a:ext cx="3048000" cy="2514600"/>
          </a:xfrm>
          <a:prstGeom prst="rect">
            <a:avLst/>
          </a:prstGeom>
        </p:spPr>
      </p:pic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10806869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95451"/>
            <a:ext cx="8908869" cy="1127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2214769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2412897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Solutions proposées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64" y="1063952"/>
            <a:ext cx="2697889" cy="269788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824286" y="5800877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5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0466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261257" y="33540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 smtClean="0"/>
              <a:t>Besoins </a:t>
            </a:r>
            <a:r>
              <a:rPr lang="fr-FR" sz="3600" i="1" dirty="0" smtClean="0"/>
              <a:t>fonctionnels</a:t>
            </a:r>
            <a:endParaRPr lang="fr-FR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0" y="2214769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12897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Spécifications</a:t>
            </a:r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fonctionnelles 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13" y="773554"/>
            <a:ext cx="2857500" cy="4048125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859121" y="5783460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0466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261257" y="33540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 smtClean="0"/>
              <a:t>Besoins non </a:t>
            </a:r>
            <a:r>
              <a:rPr lang="fr-FR" sz="3600" i="1" dirty="0" smtClean="0"/>
              <a:t>fonctionnels</a:t>
            </a:r>
            <a:endParaRPr lang="fr-FR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0" y="2214769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12897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Spécifications</a:t>
            </a:r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fonctionnelles 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13" y="773554"/>
            <a:ext cx="2857500" cy="4048125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815578" y="5783460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2912"/>
            <a:ext cx="11668125" cy="75344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62662" y="97245"/>
            <a:ext cx="7872332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Diagramme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de  CU </a:t>
            </a:r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général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endParaRPr lang="en-US" altLang="ko-KR" sz="32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87" y="12911"/>
            <a:ext cx="641836" cy="6418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1" y="682020"/>
            <a:ext cx="5759572" cy="50308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1" y="670560"/>
            <a:ext cx="6256893" cy="50346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39" y="-21058"/>
            <a:ext cx="1456969" cy="821379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0848024" y="5780031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52" y="682019"/>
            <a:ext cx="5910848" cy="49958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6" y="682019"/>
            <a:ext cx="5656076" cy="50133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12912"/>
            <a:ext cx="11668125" cy="75344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62662" y="97245"/>
            <a:ext cx="7872332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Diagramme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de  CU </a:t>
            </a:r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raffiné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endParaRPr lang="en-US" altLang="ko-KR" sz="32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87" y="12911"/>
            <a:ext cx="641836" cy="6418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2" y="12911"/>
            <a:ext cx="641836" cy="641836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10847114" y="5766042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62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9" y="682021"/>
            <a:ext cx="5661449" cy="4995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4" y="682021"/>
            <a:ext cx="5915277" cy="49698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12912"/>
            <a:ext cx="11668125" cy="75344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62662" y="97245"/>
            <a:ext cx="7872332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Diagramme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de  CU </a:t>
            </a:r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raffiné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endParaRPr lang="en-US" altLang="ko-KR" sz="32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87" y="12911"/>
            <a:ext cx="641836" cy="6418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2" y="12911"/>
            <a:ext cx="641836" cy="641836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34125" y="5770253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2912"/>
            <a:ext cx="11668125" cy="75344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62662" y="97245"/>
            <a:ext cx="7872332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Maquettes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des interfaces </a:t>
            </a:r>
            <a:endParaRPr lang="en-US" altLang="ko-KR" sz="32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68" y="-147472"/>
            <a:ext cx="1308413" cy="10742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68" y="193040"/>
            <a:ext cx="3588071" cy="57658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243" y="145612"/>
            <a:ext cx="3617585" cy="581325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25" y="145612"/>
            <a:ext cx="3686663" cy="592426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66" y="97245"/>
            <a:ext cx="3807939" cy="5972629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>
          <a:xfrm>
            <a:off x="10841705" y="5820639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2912"/>
            <a:ext cx="11668125" cy="75344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62662" y="97245"/>
            <a:ext cx="7872332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Maquettes</a:t>
            </a:r>
            <a:r>
              <a:rPr lang="en-US" altLang="ko-KR" sz="32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des interfaces </a:t>
            </a:r>
            <a:endParaRPr lang="en-US" altLang="ko-KR" sz="32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68" y="-147472"/>
            <a:ext cx="1308413" cy="10742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44" y="-147472"/>
            <a:ext cx="4720045" cy="74168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94" y="-147472"/>
            <a:ext cx="4500861" cy="741680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832995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87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13418" y="4920762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0" y="869310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-18965"/>
            <a:ext cx="11669486" cy="870857"/>
          </a:xfrm>
          <a:prstGeom prst="rect">
            <a:avLst/>
          </a:prstGeom>
          <a:solidFill>
            <a:srgbClr val="EE80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501605" y="112262"/>
            <a:ext cx="3743927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Plan</a:t>
            </a:r>
            <a:endParaRPr lang="en-US" altLang="ko-KR" sz="36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0406" y="1727549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01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0406" y="2534514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02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261257" y="8429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 smtClean="0"/>
              <a:t>Introduction</a:t>
            </a:r>
            <a:endParaRPr lang="fr-FR" sz="3600" i="1" dirty="0"/>
          </a:p>
        </p:txBody>
      </p:sp>
      <p:sp>
        <p:nvSpPr>
          <p:cNvPr id="19" name="Rectangle 18"/>
          <p:cNvSpPr/>
          <p:nvPr/>
        </p:nvSpPr>
        <p:spPr>
          <a:xfrm>
            <a:off x="6259918" y="4925438"/>
            <a:ext cx="4723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 smtClean="0"/>
              <a:t>Conclusion</a:t>
            </a:r>
            <a:endParaRPr lang="fr-FR" sz="3600" i="1" dirty="0"/>
          </a:p>
        </p:txBody>
      </p:sp>
      <p:sp>
        <p:nvSpPr>
          <p:cNvPr id="20" name="Rectangle 19"/>
          <p:cNvSpPr/>
          <p:nvPr/>
        </p:nvSpPr>
        <p:spPr>
          <a:xfrm>
            <a:off x="-122820" y="18062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Etude de L’existant</a:t>
            </a:r>
            <a:endParaRPr lang="fr-FR" sz="2800" i="1" dirty="0"/>
          </a:p>
        </p:txBody>
      </p:sp>
      <p:sp>
        <p:nvSpPr>
          <p:cNvPr id="26" name="Rectangle 25"/>
          <p:cNvSpPr/>
          <p:nvPr/>
        </p:nvSpPr>
        <p:spPr>
          <a:xfrm>
            <a:off x="581442" y="3278584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03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2474" y="4022658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04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2474" y="4828356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05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39625" y="2528944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07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24382" y="3332818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08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39625" y="4085672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09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25929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Critique de L’existant</a:t>
            </a:r>
            <a:endParaRPr lang="fr-FR" sz="2800" i="1" dirty="0"/>
          </a:p>
        </p:txBody>
      </p:sp>
      <p:sp>
        <p:nvSpPr>
          <p:cNvPr id="33" name="Rectangle 32"/>
          <p:cNvSpPr/>
          <p:nvPr/>
        </p:nvSpPr>
        <p:spPr>
          <a:xfrm>
            <a:off x="-409690" y="334390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Problématique</a:t>
            </a:r>
            <a:endParaRPr lang="fr-FR" sz="2800" i="1" dirty="0"/>
          </a:p>
        </p:txBody>
      </p:sp>
      <p:sp>
        <p:nvSpPr>
          <p:cNvPr id="34" name="Rectangle 33"/>
          <p:cNvSpPr/>
          <p:nvPr/>
        </p:nvSpPr>
        <p:spPr>
          <a:xfrm>
            <a:off x="0" y="40854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Solutions proposées</a:t>
            </a:r>
            <a:endParaRPr lang="fr-FR" sz="2800" i="1" dirty="0"/>
          </a:p>
        </p:txBody>
      </p:sp>
      <p:sp>
        <p:nvSpPr>
          <p:cNvPr id="35" name="Rectangle 34"/>
          <p:cNvSpPr/>
          <p:nvPr/>
        </p:nvSpPr>
        <p:spPr>
          <a:xfrm>
            <a:off x="590406" y="488991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Spécifications fonctionnelles</a:t>
            </a:r>
            <a:endParaRPr lang="fr-FR" sz="2800" i="1" dirty="0"/>
          </a:p>
        </p:txBody>
      </p:sp>
      <p:sp>
        <p:nvSpPr>
          <p:cNvPr id="36" name="Rectangle 35"/>
          <p:cNvSpPr/>
          <p:nvPr/>
        </p:nvSpPr>
        <p:spPr>
          <a:xfrm>
            <a:off x="5973180" y="186927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Diagramme des CU</a:t>
            </a:r>
            <a:endParaRPr lang="fr-FR" sz="2800" i="1" dirty="0"/>
          </a:p>
        </p:txBody>
      </p:sp>
      <p:sp>
        <p:nvSpPr>
          <p:cNvPr id="38" name="Rectangle 37"/>
          <p:cNvSpPr/>
          <p:nvPr/>
        </p:nvSpPr>
        <p:spPr>
          <a:xfrm>
            <a:off x="6659510" y="1811099"/>
            <a:ext cx="92924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06</a:t>
            </a:r>
            <a:endParaRPr lang="en-US" altLang="ko-KR" sz="3600" b="1" i="1" dirty="0">
              <a:solidFill>
                <a:schemeClr val="bg1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91734" y="259305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Maquettes</a:t>
            </a:r>
            <a:endParaRPr lang="fr-FR" sz="2800" i="1" dirty="0"/>
          </a:p>
        </p:txBody>
      </p:sp>
      <p:sp>
        <p:nvSpPr>
          <p:cNvPr id="41" name="Rectangle 40"/>
          <p:cNvSpPr/>
          <p:nvPr/>
        </p:nvSpPr>
        <p:spPr>
          <a:xfrm>
            <a:off x="5573486" y="340236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API/Framework</a:t>
            </a:r>
            <a:endParaRPr lang="fr-FR" sz="2800" i="1" dirty="0"/>
          </a:p>
        </p:txBody>
      </p:sp>
      <p:sp>
        <p:nvSpPr>
          <p:cNvPr id="42" name="Rectangle 41"/>
          <p:cNvSpPr/>
          <p:nvPr/>
        </p:nvSpPr>
        <p:spPr>
          <a:xfrm>
            <a:off x="5904411" y="413457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i="1" dirty="0" smtClean="0"/>
              <a:t>Stratégies Marketing</a:t>
            </a:r>
            <a:endParaRPr lang="fr-FR" sz="2800" i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632698" y="5782623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78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65697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261257" y="11393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 smtClean="0"/>
              <a:t>API</a:t>
            </a:r>
            <a:endParaRPr lang="fr-FR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198128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API/Framework </a:t>
            </a:r>
            <a:r>
              <a:rPr lang="en-US" altLang="ko-KR" sz="4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utilisé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1" y="2037805"/>
            <a:ext cx="2820908" cy="16248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77" y="3736394"/>
            <a:ext cx="1756641" cy="17566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3" y="3759929"/>
            <a:ext cx="1736428" cy="17364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60" y="3846140"/>
            <a:ext cx="1564006" cy="15640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50" y="2258441"/>
            <a:ext cx="3421026" cy="130293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xfrm>
            <a:off x="10824287" y="5774751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58" y="2037805"/>
            <a:ext cx="1698589" cy="16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65697"/>
            <a:ext cx="5573486" cy="6731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261257" y="11393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i="1" dirty="0" smtClean="0"/>
              <a:t>Framework</a:t>
            </a:r>
            <a:endParaRPr lang="fr-FR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69986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198128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API/Framework </a:t>
            </a:r>
            <a:r>
              <a:rPr lang="en-US" altLang="ko-KR" sz="4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utilisé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4" y="2091660"/>
            <a:ext cx="1628204" cy="16282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40" y="2121683"/>
            <a:ext cx="1887934" cy="175241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28" y="1535374"/>
            <a:ext cx="1942037" cy="2338723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10859121" y="5774751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t="6950" r="13521" b="-6350"/>
          <a:stretch/>
        </p:blipFill>
        <p:spPr>
          <a:xfrm>
            <a:off x="8813950" y="1535374"/>
            <a:ext cx="2451370" cy="21844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04" y="4071914"/>
            <a:ext cx="2565964" cy="13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98120"/>
            <a:ext cx="8908869" cy="1127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980" y="3520334"/>
            <a:ext cx="8673737" cy="975352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548235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Stratégies</a:t>
            </a:r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Marketing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03" y="0"/>
            <a:ext cx="3971788" cy="500742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859121" y="5783460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1695611" cy="775063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6980" y="27901"/>
            <a:ext cx="10806920" cy="70788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Stratégie</a:t>
            </a:r>
            <a:r>
              <a:rPr lang="en-US" altLang="ko-KR" sz="40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Marketing</a:t>
            </a:r>
            <a:endParaRPr lang="en-US" altLang="ko-KR" sz="40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429" y="1027612"/>
            <a:ext cx="3667942" cy="43782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73" y="1940955"/>
            <a:ext cx="3220515" cy="255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964803" y="1114575"/>
            <a:ext cx="310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Gagner de l’argent </a:t>
            </a:r>
            <a:r>
              <a:rPr lang="fr-FR" dirty="0" smtClean="0">
                <a:solidFill>
                  <a:schemeClr val="bg1"/>
                </a:solidFill>
              </a:rPr>
              <a:t>--&gt; </a:t>
            </a:r>
            <a:r>
              <a:rPr lang="fr-FR" dirty="0" smtClean="0"/>
              <a:t>avoir des clients</a:t>
            </a:r>
            <a:endParaRPr lang="fr-FR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964803" y="1911958"/>
            <a:ext cx="2675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design de l’icône doit être </a:t>
            </a:r>
            <a:r>
              <a:rPr lang="fr-FR" dirty="0">
                <a:solidFill>
                  <a:schemeClr val="bg1"/>
                </a:solidFill>
              </a:rPr>
              <a:t>accrocheur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4803" y="2993223"/>
            <a:ext cx="2675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La description doit être basée sur les principaux </a:t>
            </a:r>
            <a:r>
              <a:rPr lang="fr-FR" dirty="0">
                <a:solidFill>
                  <a:schemeClr val="bg1"/>
                </a:solidFill>
              </a:rPr>
              <a:t>mots-clés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885247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1695611" cy="775063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6980" y="27901"/>
            <a:ext cx="10806920" cy="70788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Stratégie</a:t>
            </a:r>
            <a:r>
              <a:rPr lang="en-US" altLang="ko-KR" sz="40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</a:t>
            </a:r>
            <a:r>
              <a:rPr lang="en-US" altLang="ko-KR" sz="40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</a:t>
            </a:r>
            <a:r>
              <a:rPr lang="en-US" altLang="ko-KR" sz="40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Marketing</a:t>
            </a:r>
            <a:endParaRPr lang="en-US" altLang="ko-KR" sz="40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429" y="1027612"/>
            <a:ext cx="3667942" cy="43782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964803" y="1559724"/>
            <a:ext cx="310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fr-FR" dirty="0" smtClean="0">
                <a:solidFill>
                  <a:schemeClr val="bg1"/>
                </a:solidFill>
              </a:rPr>
              <a:t>ncontournables</a:t>
            </a:r>
            <a:r>
              <a:rPr lang="fr-FR" dirty="0" smtClean="0"/>
              <a:t> </a:t>
            </a:r>
            <a:r>
              <a:rPr lang="fr-FR" dirty="0"/>
              <a:t>au sein d’une stratégie marketing</a:t>
            </a:r>
            <a:endParaRPr lang="fr-FR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964803" y="2332330"/>
            <a:ext cx="267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Créer </a:t>
            </a:r>
            <a:r>
              <a:rPr lang="fr-FR" dirty="0"/>
              <a:t>une relation </a:t>
            </a:r>
            <a:r>
              <a:rPr lang="fr-FR" dirty="0">
                <a:solidFill>
                  <a:schemeClr val="bg1"/>
                </a:solidFill>
              </a:rPr>
              <a:t>directe</a:t>
            </a:r>
            <a:r>
              <a:rPr lang="fr-FR" dirty="0"/>
              <a:t> et </a:t>
            </a:r>
            <a:r>
              <a:rPr lang="fr-FR" dirty="0">
                <a:solidFill>
                  <a:schemeClr val="bg1"/>
                </a:solidFill>
              </a:rPr>
              <a:t>informelle</a:t>
            </a:r>
            <a:r>
              <a:rPr lang="fr-FR" dirty="0"/>
              <a:t> avec nos clients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4803" y="3658934"/>
            <a:ext cx="267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Développer </a:t>
            </a:r>
            <a:r>
              <a:rPr lang="fr-FR" dirty="0"/>
              <a:t>les </a:t>
            </a:r>
            <a:r>
              <a:rPr lang="fr-FR" dirty="0">
                <a:solidFill>
                  <a:schemeClr val="bg1"/>
                </a:solidFill>
              </a:rPr>
              <a:t>interactions</a:t>
            </a:r>
            <a:r>
              <a:rPr lang="fr-FR" dirty="0"/>
              <a:t> avec nos abonnées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05" y="2015658"/>
            <a:ext cx="3609975" cy="24022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876538" y="5792168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1695611" cy="775063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6980" y="27901"/>
            <a:ext cx="10806920" cy="70788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Stratégie</a:t>
            </a:r>
            <a:r>
              <a:rPr lang="en-US" altLang="ko-KR" sz="40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Marketing</a:t>
            </a:r>
            <a:endParaRPr lang="en-US" altLang="ko-KR" sz="40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429" y="1027612"/>
            <a:ext cx="3667942" cy="43782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964803" y="1940712"/>
            <a:ext cx="310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</a:t>
            </a:r>
            <a:r>
              <a:rPr lang="fr-FR" dirty="0" smtClean="0"/>
              <a:t>iffuser</a:t>
            </a:r>
            <a:r>
              <a:rPr lang="fr-FR" dirty="0"/>
              <a:t> des SMS </a:t>
            </a:r>
            <a:r>
              <a:rPr lang="fr-FR" dirty="0">
                <a:solidFill>
                  <a:schemeClr val="bg1"/>
                </a:solidFill>
              </a:rPr>
              <a:t>en masse </a:t>
            </a:r>
            <a:r>
              <a:rPr lang="fr-FR" dirty="0"/>
              <a:t>auprès de vos clients</a:t>
            </a:r>
            <a:endParaRPr lang="fr-FR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964803" y="3083533"/>
            <a:ext cx="267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dirty="0"/>
              <a:t>A</a:t>
            </a:r>
            <a:r>
              <a:rPr lang="fr-FR" dirty="0" smtClean="0"/>
              <a:t>nnoncer </a:t>
            </a:r>
            <a:r>
              <a:rPr lang="fr-FR" dirty="0"/>
              <a:t>la </a:t>
            </a:r>
            <a:r>
              <a:rPr lang="fr-FR" dirty="0">
                <a:solidFill>
                  <a:schemeClr val="bg1"/>
                </a:solidFill>
              </a:rPr>
              <a:t>publication</a:t>
            </a:r>
            <a:r>
              <a:rPr lang="fr-FR" dirty="0"/>
              <a:t> de votre application et vos </a:t>
            </a:r>
            <a:r>
              <a:rPr lang="fr-FR" dirty="0">
                <a:solidFill>
                  <a:schemeClr val="bg1"/>
                </a:solidFill>
              </a:rPr>
              <a:t>promotions</a:t>
            </a:r>
            <a:r>
              <a:rPr lang="fr-FR" dirty="0"/>
              <a:t> exclusives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06" y="1940712"/>
            <a:ext cx="391541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876538" y="5774751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1695611" cy="775063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6980" y="27901"/>
            <a:ext cx="10806920" cy="70788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b="1" i="1" dirty="0" err="1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Stratégie</a:t>
            </a:r>
            <a:r>
              <a:rPr lang="en-US" altLang="ko-KR" sz="40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 Marketing</a:t>
            </a:r>
            <a:endParaRPr lang="en-US" altLang="ko-KR" sz="40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429" y="1027612"/>
            <a:ext cx="3667942" cy="43782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056350" y="2616596"/>
            <a:ext cx="310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U</a:t>
            </a:r>
            <a:r>
              <a:rPr lang="fr-FR" dirty="0" smtClean="0"/>
              <a:t>tiliser </a:t>
            </a:r>
            <a:r>
              <a:rPr lang="fr-FR" dirty="0"/>
              <a:t>aussi les </a:t>
            </a:r>
            <a:r>
              <a:rPr lang="fr-FR" dirty="0">
                <a:solidFill>
                  <a:schemeClr val="bg1"/>
                </a:solidFill>
              </a:rPr>
              <a:t>publicités</a:t>
            </a:r>
            <a:r>
              <a:rPr lang="fr-FR" dirty="0"/>
              <a:t> payantes pour que notre site et application atteindre à un nombre</a:t>
            </a:r>
            <a:r>
              <a:rPr lang="fr-FR" dirty="0">
                <a:solidFill>
                  <a:schemeClr val="bg1"/>
                </a:solidFill>
              </a:rPr>
              <a:t> maximal </a:t>
            </a:r>
            <a:r>
              <a:rPr lang="fr-FR" dirty="0"/>
              <a:t>d’utilisateur</a:t>
            </a:r>
            <a:endParaRPr lang="fr-FR" sz="2000" i="1" dirty="0"/>
          </a:p>
        </p:txBody>
      </p:sp>
      <p:pic>
        <p:nvPicPr>
          <p:cNvPr id="11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2160723"/>
            <a:ext cx="4229100" cy="2310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11373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714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09024"/>
            <a:ext cx="735003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820630" y="2311043"/>
            <a:ext cx="370877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Conclusion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26" y="1350744"/>
            <a:ext cx="3459480" cy="345948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859121" y="5774751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4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17" y="0"/>
            <a:ext cx="5329646" cy="5590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4218046"/>
            <a:ext cx="735003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875853" y="4420066"/>
            <a:ext cx="370877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Des questions ?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859121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5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1406" y="2708372"/>
            <a:ext cx="7419703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44212" y="2910391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Introduction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262582" y="6211305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14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6225" cy="5590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2275" y="5004161"/>
            <a:ext cx="8077744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102275" y="5206181"/>
            <a:ext cx="8014663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Etudes et critiques de l’existant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489529" y="5792169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43" y="1692441"/>
            <a:ext cx="5476240" cy="36485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7616"/>
            <a:ext cx="1166812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Etude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77" y="0"/>
            <a:ext cx="2226310" cy="22263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7918" y="1698960"/>
            <a:ext cx="2868657" cy="36355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37786" y="1991738"/>
            <a:ext cx="2430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anciennement</a:t>
            </a:r>
            <a:r>
              <a:rPr lang="fr-FR" dirty="0"/>
              <a:t> </a:t>
            </a:r>
            <a:r>
              <a:rPr lang="fr-FR" dirty="0" err="1"/>
              <a:t>Taxify</a:t>
            </a:r>
            <a:r>
              <a:rPr lang="fr-FR" dirty="0"/>
              <a:t> ou Txfy</a:t>
            </a:r>
            <a:r>
              <a:rPr lang="fr-FR" dirty="0">
                <a:hlinkClick r:id="rId4"/>
              </a:rPr>
              <a:t>1</a:t>
            </a:r>
            <a:endParaRPr lang="fr-FR" sz="2000" i="1" dirty="0"/>
          </a:p>
        </p:txBody>
      </p:sp>
      <p:sp>
        <p:nvSpPr>
          <p:cNvPr id="12" name="Rectangle 11"/>
          <p:cNvSpPr/>
          <p:nvPr/>
        </p:nvSpPr>
        <p:spPr>
          <a:xfrm>
            <a:off x="8756152" y="1685925"/>
            <a:ext cx="2868657" cy="36355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756151" y="3106344"/>
            <a:ext cx="2780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 smtClean="0"/>
              <a:t>Présentation</a:t>
            </a:r>
            <a:endParaRPr lang="fr-FR" sz="3600" i="1" dirty="0"/>
          </a:p>
        </p:txBody>
      </p:sp>
      <p:sp>
        <p:nvSpPr>
          <p:cNvPr id="14" name="Rectangle 13"/>
          <p:cNvSpPr/>
          <p:nvPr/>
        </p:nvSpPr>
        <p:spPr>
          <a:xfrm>
            <a:off x="323947" y="2734688"/>
            <a:ext cx="2430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Fondé par</a:t>
            </a:r>
            <a:r>
              <a:rPr lang="fr-FR" dirty="0"/>
              <a:t> Markus </a:t>
            </a:r>
            <a:r>
              <a:rPr lang="fr-FR" dirty="0" err="1"/>
              <a:t>Villig</a:t>
            </a:r>
            <a:r>
              <a:rPr lang="fr-FR" dirty="0"/>
              <a:t> </a:t>
            </a:r>
            <a:endParaRPr lang="fr-FR" sz="2000" i="1" dirty="0"/>
          </a:p>
        </p:txBody>
      </p:sp>
      <p:sp>
        <p:nvSpPr>
          <p:cNvPr id="15" name="Rectangle 14"/>
          <p:cNvSpPr/>
          <p:nvPr/>
        </p:nvSpPr>
        <p:spPr>
          <a:xfrm>
            <a:off x="337786" y="3383343"/>
            <a:ext cx="2430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Lancé en  </a:t>
            </a:r>
            <a:r>
              <a:rPr lang="fr-FR" dirty="0" smtClean="0"/>
              <a:t>août 2013</a:t>
            </a:r>
            <a:endParaRPr lang="fr-FR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323947" y="3849294"/>
            <a:ext cx="243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entreprise estonienne spécialisée dans </a:t>
            </a:r>
            <a:r>
              <a:rPr lang="fr-FR" dirty="0" smtClean="0"/>
              <a:t>la </a:t>
            </a:r>
            <a:r>
              <a:rPr lang="fr-FR" dirty="0" smtClean="0">
                <a:solidFill>
                  <a:schemeClr val="bg1"/>
                </a:solidFill>
              </a:rPr>
              <a:t>mobilité partagée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>
          <a:xfrm>
            <a:off x="10629152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92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66057"/>
            <a:ext cx="11668125" cy="11926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709" y="-855"/>
            <a:ext cx="11668125" cy="1372358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Etude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5935" y="3321730"/>
            <a:ext cx="3917722" cy="7452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825935" y="3371201"/>
            <a:ext cx="3829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 smtClean="0"/>
              <a:t>accomplissements</a:t>
            </a:r>
            <a:endParaRPr lang="fr-FR" sz="3600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" y="2099858"/>
            <a:ext cx="3621471" cy="31053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73" y="2172422"/>
            <a:ext cx="3659270" cy="30995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5" y="1834632"/>
            <a:ext cx="2213632" cy="1276563"/>
          </a:xfrm>
          <a:prstGeom prst="rect">
            <a:avLst/>
          </a:prstGeom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>
          <a:xfrm>
            <a:off x="10760939" y="575733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193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583475"/>
            <a:ext cx="11668125" cy="1018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1" y="12912"/>
            <a:ext cx="1166812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Critiques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pic>
        <p:nvPicPr>
          <p:cNvPr id="9" name="Imag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8" y="1244916"/>
            <a:ext cx="3478530" cy="4293735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94" y="237813"/>
            <a:ext cx="3513455" cy="2923398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1" y="2860938"/>
            <a:ext cx="3487420" cy="3372020"/>
          </a:xfrm>
          <a:prstGeom prst="rect">
            <a:avLst/>
          </a:prstGeom>
        </p:spPr>
      </p:pic>
      <p:pic>
        <p:nvPicPr>
          <p:cNvPr id="14" name="Imag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94" y="3309257"/>
            <a:ext cx="3521710" cy="292370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5" y="1385620"/>
            <a:ext cx="2213632" cy="127656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100640" y="5800877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709" y="7616"/>
            <a:ext cx="11668125" cy="1173480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Etude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7918" y="1698960"/>
            <a:ext cx="2868657" cy="36355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37786" y="1991738"/>
            <a:ext cx="267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Date du lancement :</a:t>
            </a:r>
            <a:r>
              <a:rPr lang="fr-FR" dirty="0" smtClean="0">
                <a:solidFill>
                  <a:schemeClr val="bg1"/>
                </a:solidFill>
              </a:rPr>
              <a:t> 2017</a:t>
            </a:r>
            <a:endParaRPr lang="fr-FR" sz="2000" i="1" dirty="0"/>
          </a:p>
        </p:txBody>
      </p:sp>
      <p:sp>
        <p:nvSpPr>
          <p:cNvPr id="12" name="Rectangle 11"/>
          <p:cNvSpPr/>
          <p:nvPr/>
        </p:nvSpPr>
        <p:spPr>
          <a:xfrm>
            <a:off x="8756152" y="1685925"/>
            <a:ext cx="2868657" cy="36355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756151" y="3106344"/>
            <a:ext cx="2780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 smtClean="0"/>
              <a:t>Présentation</a:t>
            </a:r>
            <a:endParaRPr lang="fr-FR" sz="3600" i="1" dirty="0"/>
          </a:p>
        </p:txBody>
      </p:sp>
      <p:sp>
        <p:nvSpPr>
          <p:cNvPr id="14" name="Rectangle 13"/>
          <p:cNvSpPr/>
          <p:nvPr/>
        </p:nvSpPr>
        <p:spPr>
          <a:xfrm>
            <a:off x="323947" y="2734688"/>
            <a:ext cx="2430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L</a:t>
            </a:r>
            <a:r>
              <a:rPr lang="fr-FR" dirty="0" smtClean="0"/>
              <a:t>ieu : </a:t>
            </a:r>
            <a:r>
              <a:rPr lang="fr-FR" dirty="0" smtClean="0">
                <a:solidFill>
                  <a:schemeClr val="bg1"/>
                </a:solidFill>
              </a:rPr>
              <a:t>Algérie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947" y="3386104"/>
            <a:ext cx="243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fondée par : </a:t>
            </a:r>
            <a:r>
              <a:rPr lang="fr-FR" dirty="0" smtClean="0"/>
              <a:t>groupe </a:t>
            </a:r>
            <a:r>
              <a:rPr lang="fr-FR" dirty="0"/>
              <a:t>d’ingénieurs maghrébins </a:t>
            </a:r>
            <a:endParaRPr lang="fr-FR" sz="2000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7" y="-249282"/>
            <a:ext cx="2528140" cy="25885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38" y="1685925"/>
            <a:ext cx="4916151" cy="4066162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0832996" y="5782643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66057"/>
            <a:ext cx="11668125" cy="11926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709" y="-855"/>
            <a:ext cx="11668125" cy="1372358"/>
          </a:xfrm>
          <a:prstGeom prst="rect">
            <a:avLst/>
          </a:prstGeom>
          <a:solidFill>
            <a:schemeClr val="tx1">
              <a:alpha val="65000"/>
            </a:schemeClr>
          </a:soli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62662" y="202019"/>
            <a:ext cx="3743927" cy="76944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400" b="1" i="1" dirty="0" smtClean="0">
                <a:solidFill>
                  <a:srgbClr val="FFC000"/>
                </a:solidFill>
                <a:effectLst>
                  <a:glow rad="114300">
                    <a:schemeClr val="tx1">
                      <a:alpha val="45000"/>
                    </a:schemeClr>
                  </a:glow>
                  <a:outerShdw blurRad="50800" dist="50800" dir="5400000" sx="102000" sy="102000" algn="ctr" rotWithShape="0">
                    <a:srgbClr val="000000">
                      <a:alpha val="69000"/>
                    </a:srgbClr>
                  </a:outerShdw>
                </a:effectLst>
              </a:rPr>
              <a:t>Etude </a:t>
            </a:r>
            <a:endParaRPr lang="en-US" altLang="ko-KR" sz="4400" b="1" i="1" dirty="0">
              <a:solidFill>
                <a:srgbClr val="FFC000"/>
              </a:solidFill>
              <a:effectLst>
                <a:glow rad="114300">
                  <a:schemeClr val="tx1">
                    <a:alpha val="45000"/>
                  </a:schemeClr>
                </a:glow>
                <a:outerShdw blurRad="50800" dist="50800" dir="5400000" sx="102000" sy="102000" algn="ctr" rotWithShape="0">
                  <a:srgbClr val="000000">
                    <a:alpha val="69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5935" y="3321730"/>
            <a:ext cx="3917722" cy="7452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825935" y="3371201"/>
            <a:ext cx="3829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i="1" dirty="0" smtClean="0"/>
              <a:t>accomplissements</a:t>
            </a:r>
            <a:endParaRPr lang="fr-FR" sz="3600" i="1" dirty="0"/>
          </a:p>
        </p:txBody>
      </p:sp>
      <p:pic>
        <p:nvPicPr>
          <p:cNvPr id="10" name="Imag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86" y="2334894"/>
            <a:ext cx="3383220" cy="8243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2329336"/>
            <a:ext cx="3670233" cy="27300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87" y="2329336"/>
            <a:ext cx="3708697" cy="2730060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769648" y="5767994"/>
            <a:ext cx="907186" cy="498470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691</TotalTime>
  <Words>240</Words>
  <Application>Microsoft Office PowerPoint</Application>
  <PresentationFormat>Grand écran</PresentationFormat>
  <Paragraphs>111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Impact</vt:lpstr>
      <vt:lpstr>Grand événement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iyadh tr</dc:creator>
  <cp:lastModifiedBy>iyadh tr</cp:lastModifiedBy>
  <cp:revision>68</cp:revision>
  <dcterms:created xsi:type="dcterms:W3CDTF">2020-01-28T20:47:50Z</dcterms:created>
  <dcterms:modified xsi:type="dcterms:W3CDTF">2020-01-30T08:48:07Z</dcterms:modified>
</cp:coreProperties>
</file>